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D6054E-0C82-42AE-AB3D-0D71350D78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E2DC4EE-3AC3-4119-8838-20ED706357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069E6C7-E27E-4785-8A14-350133DA8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0B4D-ADD7-4E11-AD8E-35F1FA837B69}" type="datetimeFigureOut">
              <a:rPr lang="fi-FI" smtClean="0"/>
              <a:t>27.6.2023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9F0804-E4C9-4DA6-AB3E-774615A7D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9F2512-4078-42B1-AE46-A687E6A7F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0B31E-D01B-4C27-83A4-3818343B3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080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264358-267B-4CD4-94E4-0CFF131DE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84740E8-69FB-48AF-8F51-8A10AA776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3E356B-C376-42D2-B7CF-193237D56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0B4D-ADD7-4E11-AD8E-35F1FA837B69}" type="datetimeFigureOut">
              <a:rPr lang="fi-FI" smtClean="0"/>
              <a:t>27.6.2023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E56FD2-0E3D-4676-A7DB-A1C858E85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13F8A0-3285-4AB6-B95F-CE6E0D426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0B31E-D01B-4C27-83A4-3818343B3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4054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3B12B12-EDF1-4F58-8BA1-19EA019FBF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64F11BD-4C18-4A16-A6B7-1C3C83D3A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1D1D697-4AB2-4456-94FE-568F9B23B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0B4D-ADD7-4E11-AD8E-35F1FA837B69}" type="datetimeFigureOut">
              <a:rPr lang="fi-FI" smtClean="0"/>
              <a:t>27.6.2023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018A151-C6D1-45C5-86AF-AD5F01EF2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B96A25A-E45F-4D36-AF7A-E240A9B45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0B31E-D01B-4C27-83A4-3818343B3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3526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10B148-B717-476B-AC39-B5C60064B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135649-D7A1-4BB2-A940-5F5068108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C468110-B05F-48C8-B916-516144D6A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0B4D-ADD7-4E11-AD8E-35F1FA837B69}" type="datetimeFigureOut">
              <a:rPr lang="fi-FI" smtClean="0"/>
              <a:t>27.6.2023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A42B2A-F2B2-41D0-8C58-9E8DAE3BC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85D9C6F-38BD-41C3-81DB-30BD3CBD7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0B31E-D01B-4C27-83A4-3818343B3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2878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9406C9-03CA-4EB4-991D-35B2B109B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535E5F7-D436-4229-AD0D-6BFC9AF02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1B2CFF0-A97F-475E-A0DE-B378715B7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0B4D-ADD7-4E11-AD8E-35F1FA837B69}" type="datetimeFigureOut">
              <a:rPr lang="fi-FI" smtClean="0"/>
              <a:t>27.6.2023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93D0C5-B119-469D-889B-CB1B1AFE4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FF9DF3B-4F40-4C4D-A4B7-86E5ED3B2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0B31E-D01B-4C27-83A4-3818343B3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3283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7001C4-79E4-4FDA-929F-97DEAF5F0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CCE809-7C15-4831-896C-0B17D74418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6F6B8C4-2203-4FA7-B233-E31C96BB8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AEFF51-5CD1-410C-B10F-DC0E5C11D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0B4D-ADD7-4E11-AD8E-35F1FA837B69}" type="datetimeFigureOut">
              <a:rPr lang="fi-FI" smtClean="0"/>
              <a:t>27.6.2023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19E1A58-32A1-49F8-BB14-72EBFD82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D6639ED-C519-4421-8196-AF18AA56F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0B31E-D01B-4C27-83A4-3818343B3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8711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503267-1796-48CB-892A-E682C2F01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A5F499B-626E-4F15-97D6-FDE1508CA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C398DD5-615A-4EA1-885F-767433794E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68F8A70-1F53-417C-99AC-1CA5AD6EF4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9596FF0-57FC-4696-A991-BACEEE4E78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789B93A-B8B6-4881-A490-78ACDD186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0B4D-ADD7-4E11-AD8E-35F1FA837B69}" type="datetimeFigureOut">
              <a:rPr lang="fi-FI" smtClean="0"/>
              <a:t>27.6.2023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EECAD1F-1351-4CC2-B9E0-28C89A88C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AABCF88-8237-4603-BD9E-B3B049533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0B31E-D01B-4C27-83A4-3818343B3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8011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FFCB55-82E5-45FB-9A27-27EBBB7B3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6006B54-B569-4633-95EB-51085D55C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0B4D-ADD7-4E11-AD8E-35F1FA837B69}" type="datetimeFigureOut">
              <a:rPr lang="fi-FI" smtClean="0"/>
              <a:t>27.6.2023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F272678-D12B-43EC-9360-0CEBDEA8F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718E880-C0D9-4BC1-A4F0-BC1A06653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0B31E-D01B-4C27-83A4-3818343B3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8708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D829E55-F50D-4BE3-BB87-5EAE4DC12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0B4D-ADD7-4E11-AD8E-35F1FA837B69}" type="datetimeFigureOut">
              <a:rPr lang="fi-FI" smtClean="0"/>
              <a:t>27.6.2023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6361EC5-EEEE-4C95-BCF6-11430110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7176BC2-DEB3-49C6-A96A-C00807DEF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0B31E-D01B-4C27-83A4-3818343B3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0469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BAD432-B7F2-402C-9A0A-292217EAE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92CDA8-0910-4710-8FEE-C52A959808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FED4100-045B-4C8B-92DB-657B50220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9F4EA84-2CF3-4F3E-B042-D38BB7CD4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0B4D-ADD7-4E11-AD8E-35F1FA837B69}" type="datetimeFigureOut">
              <a:rPr lang="fi-FI" smtClean="0"/>
              <a:t>27.6.2023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EFCA81F-0645-49E3-B429-A1E037DB6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3D65E07-1DAB-41C7-8E0C-EFC5D7155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0B31E-D01B-4C27-83A4-3818343B3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167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DC783E-00D5-4FB5-A0D2-019797703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524F08D-99D3-45DF-888F-04F857E411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A7EF854-9A34-4399-89ED-047F41D73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61DC32D-915F-4F96-9AB2-1550DFCEE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0B4D-ADD7-4E11-AD8E-35F1FA837B69}" type="datetimeFigureOut">
              <a:rPr lang="fi-FI" smtClean="0"/>
              <a:t>27.6.2023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AF3763F-5CA1-4F7C-B8F7-D385A1FD7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8C4870-85A5-49D2-9C2D-95F4B49B5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0B31E-D01B-4C27-83A4-3818343B3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4029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EB75424-50C1-4776-A996-CF65D3D80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E58604F-1BC6-4DF3-AB79-65DDBCC27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F3752D1-D4FD-4ECB-BA78-B59B2131E5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90B4D-ADD7-4E11-AD8E-35F1FA837B69}" type="datetimeFigureOut">
              <a:rPr lang="fi-FI" smtClean="0"/>
              <a:t>27.6.2023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920253-2A48-4B2F-9244-9FA5E4782F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E51D870-B6A0-48CF-B733-6B0A257208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0B31E-D01B-4C27-83A4-3818343B3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5485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kokkola.inschool.f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>
            <a:extLst>
              <a:ext uri="{FF2B5EF4-FFF2-40B4-BE49-F238E27FC236}">
                <a16:creationId xmlns:a16="http://schemas.microsoft.com/office/drawing/2014/main" id="{2521A112-E1C3-450A-97E1-A12DA5CE92B7}"/>
              </a:ext>
            </a:extLst>
          </p:cNvPr>
          <p:cNvSpPr txBox="1"/>
          <p:nvPr/>
        </p:nvSpPr>
        <p:spPr>
          <a:xfrm>
            <a:off x="710269" y="485166"/>
            <a:ext cx="10771463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b="1" dirty="0"/>
              <a:t>Arviointikeskustelut Kokkolassa – vuosiluokat 1-4 </a:t>
            </a:r>
          </a:p>
          <a:p>
            <a:endParaRPr lang="fi-FI" dirty="0"/>
          </a:p>
          <a:p>
            <a:r>
              <a:rPr lang="fi-FI" sz="1600" dirty="0"/>
              <a:t>Suuri osa arvioinnista on opettajien ja oppilaiden välistä vuorovaikutusta. Koulun arjessa käytetään myös </a:t>
            </a:r>
          </a:p>
          <a:p>
            <a:r>
              <a:rPr lang="fi-FI" sz="1600" dirty="0"/>
              <a:t>monipuolisia arviointimenetelmiä, joiden avulla oppilaalla on mahdollisuus osoittaa edistymistään ja osaamistaan. </a:t>
            </a:r>
          </a:p>
          <a:p>
            <a:r>
              <a:rPr lang="fi-FI" sz="1600" dirty="0"/>
              <a:t>Arviointikeskustelut ovat yksi arviointimenetelmä ja niissä myös huoltajilla on tärkeä rooli. Tässä kuvataan </a:t>
            </a:r>
          </a:p>
          <a:p>
            <a:r>
              <a:rPr lang="fi-FI" sz="1600" dirty="0"/>
              <a:t>arviointikeskusteluun liittyvät tärkeimmät asiat ja ohjeistetaan kotona tehtävään oppilaan itsearviointiin. Koulussa </a:t>
            </a:r>
          </a:p>
          <a:p>
            <a:r>
              <a:rPr lang="fi-FI" sz="1600" dirty="0"/>
              <a:t>käytävään arviointikeskusteluun osallistuvat huoltaja(t), oppilas ja opettaja. Opettaja ilmoittaa tarkan </a:t>
            </a:r>
          </a:p>
          <a:p>
            <a:r>
              <a:rPr lang="fi-FI" sz="1600" dirty="0"/>
              <a:t>arviointikeskusteluajan huoltajalle. 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58F1001D-23EF-44C1-A88B-320DF10C90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4623" y="179271"/>
            <a:ext cx="1667108" cy="1247949"/>
          </a:xfrm>
          <a:prstGeom prst="rect">
            <a:avLst/>
          </a:prstGeom>
        </p:spPr>
      </p:pic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A5C7CF6B-20ED-4A6D-87B5-9B5132157793}"/>
              </a:ext>
            </a:extLst>
          </p:cNvPr>
          <p:cNvSpPr/>
          <p:nvPr/>
        </p:nvSpPr>
        <p:spPr>
          <a:xfrm>
            <a:off x="1447796" y="3013341"/>
            <a:ext cx="4144162" cy="2233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/>
              <a:t>Arviointikeskustelun tavoitteena </a:t>
            </a:r>
          </a:p>
          <a:p>
            <a:pPr algn="ctr"/>
            <a:r>
              <a:rPr lang="fi-FI" sz="1600" dirty="0"/>
              <a:t>on muodostaa oppilaan vahvuuksien kautta </a:t>
            </a:r>
          </a:p>
          <a:p>
            <a:pPr algn="ctr"/>
            <a:r>
              <a:rPr lang="fi-FI" sz="1600" dirty="0"/>
              <a:t>tavoitteet lukuvuoden aikaiselle oppimiselle </a:t>
            </a:r>
          </a:p>
          <a:p>
            <a:pPr algn="ctr"/>
            <a:r>
              <a:rPr lang="fi-FI" sz="1600" dirty="0"/>
              <a:t>yhdessä opettajan, oppilaan ja huoltajan kanssa. Arviointikeskustelussa pohditaan myös, miten oppilas voi itse vaikuttaa koulutyössä onnistumiseen. </a:t>
            </a:r>
          </a:p>
        </p:txBody>
      </p:sp>
      <p:sp>
        <p:nvSpPr>
          <p:cNvPr id="13" name="Vuokaaviosymboli: Reikänauha 12">
            <a:extLst>
              <a:ext uri="{FF2B5EF4-FFF2-40B4-BE49-F238E27FC236}">
                <a16:creationId xmlns:a16="http://schemas.microsoft.com/office/drawing/2014/main" id="{9B0BF18B-FEBC-4C29-BFFF-2A869CF09332}"/>
              </a:ext>
            </a:extLst>
          </p:cNvPr>
          <p:cNvSpPr/>
          <p:nvPr/>
        </p:nvSpPr>
        <p:spPr>
          <a:xfrm>
            <a:off x="6979640" y="3013341"/>
            <a:ext cx="2634141" cy="1869052"/>
          </a:xfrm>
          <a:prstGeom prst="flowChartPunchedTap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/>
              <a:t>Yhteistyötä kodin ja koulun kanssa</a:t>
            </a:r>
          </a:p>
          <a:p>
            <a:pPr algn="ctr"/>
            <a:r>
              <a:rPr lang="fi-FI" sz="1400" dirty="0"/>
              <a:t>Tunnistetaan vahvuudet</a:t>
            </a:r>
          </a:p>
          <a:p>
            <a:pPr algn="ctr"/>
            <a:r>
              <a:rPr lang="fi-FI" sz="1400" dirty="0"/>
              <a:t>Keskustellaan yhdessä</a:t>
            </a:r>
          </a:p>
          <a:p>
            <a:pPr algn="ctr"/>
            <a:r>
              <a:rPr lang="fi-FI" sz="1400" dirty="0"/>
              <a:t>Asetetaan tavoitteita</a:t>
            </a:r>
          </a:p>
        </p:txBody>
      </p:sp>
      <p:pic>
        <p:nvPicPr>
          <p:cNvPr id="18" name="Kuva 17">
            <a:extLst>
              <a:ext uri="{FF2B5EF4-FFF2-40B4-BE49-F238E27FC236}">
                <a16:creationId xmlns:a16="http://schemas.microsoft.com/office/drawing/2014/main" id="{A1037E64-00E8-46F2-BF3C-F672B80356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796" y="5330329"/>
            <a:ext cx="8348440" cy="1253853"/>
          </a:xfrm>
          <a:prstGeom prst="rect">
            <a:avLst/>
          </a:prstGeom>
        </p:spPr>
      </p:pic>
      <p:cxnSp>
        <p:nvCxnSpPr>
          <p:cNvPr id="20" name="Suora yhdysviiva 19">
            <a:extLst>
              <a:ext uri="{FF2B5EF4-FFF2-40B4-BE49-F238E27FC236}">
                <a16:creationId xmlns:a16="http://schemas.microsoft.com/office/drawing/2014/main" id="{D70BFDF9-D988-4159-9B52-18FA9EEE6B61}"/>
              </a:ext>
            </a:extLst>
          </p:cNvPr>
          <p:cNvCxnSpPr>
            <a:cxnSpLocks/>
          </p:cNvCxnSpPr>
          <p:nvPr/>
        </p:nvCxnSpPr>
        <p:spPr>
          <a:xfrm>
            <a:off x="6979640" y="3347358"/>
            <a:ext cx="0" cy="2223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iruutu 1">
            <a:extLst>
              <a:ext uri="{FF2B5EF4-FFF2-40B4-BE49-F238E27FC236}">
                <a16:creationId xmlns:a16="http://schemas.microsoft.com/office/drawing/2014/main" id="{EE3363CC-5D57-44AD-8BC0-8C39365CDFAC}"/>
              </a:ext>
            </a:extLst>
          </p:cNvPr>
          <p:cNvSpPr txBox="1"/>
          <p:nvPr/>
        </p:nvSpPr>
        <p:spPr>
          <a:xfrm>
            <a:off x="10536572" y="6484690"/>
            <a:ext cx="1333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dirty="0"/>
              <a:t>Päivitetty 27.6.2023</a:t>
            </a:r>
          </a:p>
        </p:txBody>
      </p:sp>
    </p:spTree>
    <p:extLst>
      <p:ext uri="{BB962C8B-B14F-4D97-AF65-F5344CB8AC3E}">
        <p14:creationId xmlns:p14="http://schemas.microsoft.com/office/powerpoint/2010/main" val="675455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F34565-1828-4C37-936C-7E5BB2254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7781"/>
          </a:xfrm>
        </p:spPr>
        <p:txBody>
          <a:bodyPr>
            <a:normAutofit/>
          </a:bodyPr>
          <a:lstStyle/>
          <a:p>
            <a:r>
              <a:rPr lang="fi-FI" sz="2400" b="1" dirty="0"/>
              <a:t>Oppilaan itsearviointi Wilmassa ennen arviointikeskustelua - ohjeistus huoltajalle </a:t>
            </a:r>
            <a:r>
              <a:rPr lang="fi-FI" sz="2000" b="1" dirty="0"/>
              <a:t>(oppilas vl 1-4)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AB2CB3-F6F7-487C-8CAF-4FD1D3904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717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300" dirty="0"/>
              <a:t>Arviointikeskustelua edeltävä oppilaan itsearviointi tehdään huoltajan kanssa kotona. </a:t>
            </a:r>
            <a:r>
              <a:rPr lang="fi-FI" sz="1300" u="sng" dirty="0"/>
              <a:t>Itsearviointi on oppilaan omaa arviointia, joten oikeita ja vääriä vastauksia ei ole. </a:t>
            </a:r>
            <a:r>
              <a:rPr lang="fi-FI" sz="1300" dirty="0"/>
              <a:t>On hyvä antaa oppilaan itse pohtia osaamistaan ja sen hetkistä tilannetta. Oppilaan itsearviointi ja huoltajan kirjaukset tulee olla tehtynä </a:t>
            </a:r>
            <a:r>
              <a:rPr lang="fi-FI" sz="1300" u="sng" dirty="0"/>
              <a:t>hyvissä ajoin ennen koulussa käytävää arviointikeskustelua</a:t>
            </a:r>
            <a:r>
              <a:rPr lang="fi-FI" sz="1300" dirty="0"/>
              <a:t>. Opettaja tiedottaa tarkemmin päivämäärästä, jolloin muokkausoikeus lomakkeella päättyy. </a:t>
            </a:r>
            <a:br>
              <a:rPr lang="fi-FI" sz="1300" dirty="0"/>
            </a:br>
            <a:endParaRPr lang="fi-FI" sz="1050" b="1" dirty="0"/>
          </a:p>
          <a:p>
            <a:pPr marL="0" indent="0">
              <a:buNone/>
            </a:pPr>
            <a:r>
              <a:rPr lang="fi-FI" sz="1400" b="1" dirty="0"/>
              <a:t>1. Kirjautuminen </a:t>
            </a:r>
          </a:p>
          <a:p>
            <a:pPr marL="0" indent="0">
              <a:buNone/>
            </a:pPr>
            <a:r>
              <a:rPr lang="fi-FI" sz="1300" dirty="0"/>
              <a:t>Huoltaja kirjautuu Wilmaan (</a:t>
            </a:r>
            <a:r>
              <a:rPr lang="fi-FI" sz="1300" dirty="0">
                <a:hlinkClick r:id="rId2"/>
              </a:rPr>
              <a:t>https://kokkola.inschool.fi/</a:t>
            </a:r>
            <a:r>
              <a:rPr lang="fi-FI" sz="1300" dirty="0"/>
              <a:t>) omilla tunnuksillaan ja valitsee sen oppilaan profiilin, jonka itsearviointia tehdään. </a:t>
            </a:r>
            <a:br>
              <a:rPr lang="fi-FI" sz="1300" dirty="0"/>
            </a:br>
            <a:r>
              <a:rPr lang="fi-FI" sz="1300" b="1" dirty="0" err="1"/>
              <a:t>Huom</a:t>
            </a:r>
            <a:r>
              <a:rPr lang="fi-FI" sz="1300" b="1" dirty="0"/>
              <a:t>! </a:t>
            </a:r>
            <a:r>
              <a:rPr lang="fi-FI" sz="1300" dirty="0"/>
              <a:t>Arviointia </a:t>
            </a:r>
            <a:r>
              <a:rPr lang="fi-FI" sz="1300" u="sng" dirty="0"/>
              <a:t>ei voi </a:t>
            </a:r>
            <a:r>
              <a:rPr lang="fi-FI" sz="1300" dirty="0"/>
              <a:t>tehdä mobiilisovelluksella. </a:t>
            </a:r>
            <a:br>
              <a:rPr lang="fi-FI" sz="1300" dirty="0"/>
            </a:br>
            <a:endParaRPr lang="fi-FI" sz="1300" dirty="0"/>
          </a:p>
          <a:p>
            <a:pPr marL="0" indent="0">
              <a:buNone/>
            </a:pPr>
            <a:r>
              <a:rPr lang="fi-FI" sz="1400" b="1" dirty="0"/>
              <a:t>2.  Lomake </a:t>
            </a:r>
          </a:p>
          <a:p>
            <a:pPr marL="0" indent="0">
              <a:buNone/>
            </a:pPr>
            <a:r>
              <a:rPr lang="fi-FI" sz="1300" dirty="0"/>
              <a:t>Huoltaja näkee Wilman etusivulla avoimena olevan arviointikeskustelulomakkeen (Siirry täydentämään arviointikeskustelua). Linkistä avautuu uusi ikkuna, josta voi avata arviointikeskustelulomakkeen (Avaa lomake).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2C484E3-7ABC-4840-8F78-A3E05514E2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313259"/>
            <a:ext cx="5304439" cy="217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845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0AE03C-C41B-4A18-B8BD-D02638D5F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477" y="60083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i-FI" sz="1400" b="1" dirty="0"/>
              <a:t>3. Oppilaan itsearviointi </a:t>
            </a:r>
          </a:p>
          <a:p>
            <a:pPr marL="0" indent="0">
              <a:buNone/>
            </a:pPr>
            <a:r>
              <a:rPr lang="fi-FI" sz="1300" dirty="0"/>
              <a:t>Wilma-lomakkeella oppilas saa arvioida työskentelyään ja käyttäytymistään sekä vastata kahteen avoimeen kysymykseen. Huoltaja voi tarvittaessa avata käsitteitä ja selkiyttää väittämiä lapsen kielelle. Avoimissa kysymyksissä huoltaja voi kirjata vastaukset lapsen puolesta.</a:t>
            </a:r>
          </a:p>
          <a:p>
            <a:pPr marL="0" indent="0">
              <a:buNone/>
            </a:pPr>
            <a:r>
              <a:rPr lang="fi-FI" sz="1300" dirty="0"/>
              <a:t>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765E537-9860-4446-A55E-5B17B3AEA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626" y="1774404"/>
            <a:ext cx="6737008" cy="3950373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71EBBD8C-D045-450D-8F70-20D22B044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0758" y="1733995"/>
            <a:ext cx="3133616" cy="2085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546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>
            <a:extLst>
              <a:ext uri="{FF2B5EF4-FFF2-40B4-BE49-F238E27FC236}">
                <a16:creationId xmlns:a16="http://schemas.microsoft.com/office/drawing/2014/main" id="{010CB113-FED7-4F2B-9AC8-55DB1F8F8FD7}"/>
              </a:ext>
            </a:extLst>
          </p:cNvPr>
          <p:cNvSpPr txBox="1"/>
          <p:nvPr/>
        </p:nvSpPr>
        <p:spPr>
          <a:xfrm>
            <a:off x="757107" y="481690"/>
            <a:ext cx="10458974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 dirty="0"/>
              <a:t>4. Huoltajan näkemykset ja toiveet </a:t>
            </a:r>
          </a:p>
          <a:p>
            <a:br>
              <a:rPr lang="fi-FI" sz="1300" dirty="0"/>
            </a:br>
            <a:r>
              <a:rPr lang="fi-FI" sz="1300" dirty="0"/>
              <a:t>Huoltaja kirjaa omilla tunnuksillaan oppilaan vahvuuksia sekä toiveita arviointikeskustelussa keskusteltavista asioista.</a:t>
            </a:r>
          </a:p>
          <a:p>
            <a:r>
              <a:rPr lang="fi-FI" sz="1300" dirty="0"/>
              <a:t>Mistä lapsesi on kiinnostunut, mistä hän innostuu, mikä saa hänet motivoitumaan? 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28409F72-7A21-46CC-8ABE-2FABF986FA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8277" y="1438457"/>
            <a:ext cx="6600038" cy="2416753"/>
          </a:xfrm>
          <a:prstGeom prst="rect">
            <a:avLst/>
          </a:prstGeo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30A8ABF3-4A00-4991-849F-90AAEAEF6269}"/>
              </a:ext>
            </a:extLst>
          </p:cNvPr>
          <p:cNvSpPr txBox="1"/>
          <p:nvPr/>
        </p:nvSpPr>
        <p:spPr>
          <a:xfrm>
            <a:off x="757107" y="3904036"/>
            <a:ext cx="609460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 dirty="0"/>
              <a:t>5. Tallenna tiedot </a:t>
            </a: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828616C1-7535-4102-8EA3-BDED0E772A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5337" y="3960745"/>
            <a:ext cx="2772557" cy="1027139"/>
          </a:xfrm>
          <a:prstGeom prst="rect">
            <a:avLst/>
          </a:prstGeom>
        </p:spPr>
      </p:pic>
      <p:sp>
        <p:nvSpPr>
          <p:cNvPr id="13" name="Tekstiruutu 12">
            <a:extLst>
              <a:ext uri="{FF2B5EF4-FFF2-40B4-BE49-F238E27FC236}">
                <a16:creationId xmlns:a16="http://schemas.microsoft.com/office/drawing/2014/main" id="{AB806517-3366-4071-AFAE-57ADB9AD300B}"/>
              </a:ext>
            </a:extLst>
          </p:cNvPr>
          <p:cNvSpPr txBox="1"/>
          <p:nvPr/>
        </p:nvSpPr>
        <p:spPr>
          <a:xfrm>
            <a:off x="757107" y="5150407"/>
            <a:ext cx="914190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 dirty="0"/>
              <a:t>6. Koululla käytävä arviointikeskustelu (opettaja ilmoittaa ajankohdan)</a:t>
            </a:r>
            <a:br>
              <a:rPr lang="fi-FI" sz="1400" b="1" dirty="0"/>
            </a:br>
            <a:endParaRPr lang="fi-FI" sz="1400" b="1" dirty="0"/>
          </a:p>
          <a:p>
            <a:r>
              <a:rPr lang="fi-FI" sz="1300" dirty="0"/>
              <a:t>Koululla käytävässä arviointikeskustelussa yhdessä oppilaan, huoltajan ja opettajan kanssa keskustellaan </a:t>
            </a:r>
            <a:br>
              <a:rPr lang="fi-FI" sz="1300" dirty="0"/>
            </a:br>
            <a:r>
              <a:rPr lang="fi-FI" sz="1300" dirty="0"/>
              <a:t>oppilaan koulunkäynnistä ja asetetaan tavoitteita lukuvuodelle.</a:t>
            </a:r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27D0D722-2419-4C69-AF93-5F7ACFEB49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8315" y="4474315"/>
            <a:ext cx="4213148" cy="2275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00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363</Words>
  <Application>Microsoft Office PowerPoint</Application>
  <PresentationFormat>Laajakuva</PresentationFormat>
  <Paragraphs>32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PowerPoint-esitys</vt:lpstr>
      <vt:lpstr>Oppilaan itsearviointi Wilmassa ennen arviointikeskustelua - ohjeistus huoltajalle (oppilas vl 1-4)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Hankaniemi Niini</dc:creator>
  <cp:lastModifiedBy>Hankaniemi Niini</cp:lastModifiedBy>
  <cp:revision>9</cp:revision>
  <dcterms:created xsi:type="dcterms:W3CDTF">2023-06-27T11:41:20Z</dcterms:created>
  <dcterms:modified xsi:type="dcterms:W3CDTF">2023-06-27T12:49:59Z</dcterms:modified>
</cp:coreProperties>
</file>